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</p:sldMasterIdLst>
  <p:sldIdLst>
    <p:sldId id="256" r:id="rId2"/>
    <p:sldId id="266" r:id="rId3"/>
    <p:sldId id="258" r:id="rId4"/>
    <p:sldId id="257" r:id="rId5"/>
    <p:sldId id="259" r:id="rId6"/>
    <p:sldId id="260" r:id="rId7"/>
    <p:sldId id="267" r:id="rId8"/>
    <p:sldId id="263" r:id="rId9"/>
    <p:sldId id="264" r:id="rId10"/>
    <p:sldId id="262" r:id="rId11"/>
    <p:sldId id="261" r:id="rId12"/>
    <p:sldId id="268" r:id="rId13"/>
    <p:sldId id="269" r:id="rId14"/>
    <p:sldId id="270" r:id="rId15"/>
    <p:sldId id="265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EE985-8541-498C-A80A-D8C7BED84C3F}" type="datetimeFigureOut">
              <a:rPr lang="en-CA" smtClean="0"/>
              <a:t>2025-11-12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269021E6-CF8C-43C2-950D-3FF73EAE08F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281293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EE985-8541-498C-A80A-D8C7BED84C3F}" type="datetimeFigureOut">
              <a:rPr lang="en-CA" smtClean="0"/>
              <a:t>2025-11-12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269021E6-CF8C-43C2-950D-3FF73EAE08F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707744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EE985-8541-498C-A80A-D8C7BED84C3F}" type="datetimeFigureOut">
              <a:rPr lang="en-CA" smtClean="0"/>
              <a:t>2025-11-12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269021E6-CF8C-43C2-950D-3FF73EAE08F4}" type="slidenum">
              <a:rPr lang="en-CA" smtClean="0"/>
              <a:t>‹#›</a:t>
            </a:fld>
            <a:endParaRPr lang="en-CA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777135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EE985-8541-498C-A80A-D8C7BED84C3F}" type="datetimeFigureOut">
              <a:rPr lang="en-CA" smtClean="0"/>
              <a:t>2025-11-12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269021E6-CF8C-43C2-950D-3FF73EAE08F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935031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EE985-8541-498C-A80A-D8C7BED84C3F}" type="datetimeFigureOut">
              <a:rPr lang="en-CA" smtClean="0"/>
              <a:t>2025-11-12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269021E6-CF8C-43C2-950D-3FF73EAE08F4}" type="slidenum">
              <a:rPr lang="en-CA" smtClean="0"/>
              <a:t>‹#›</a:t>
            </a:fld>
            <a:endParaRPr lang="en-CA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5499213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EE985-8541-498C-A80A-D8C7BED84C3F}" type="datetimeFigureOut">
              <a:rPr lang="en-CA" smtClean="0"/>
              <a:t>2025-11-12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269021E6-CF8C-43C2-950D-3FF73EAE08F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226244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EE985-8541-498C-A80A-D8C7BED84C3F}" type="datetimeFigureOut">
              <a:rPr lang="en-CA" smtClean="0"/>
              <a:t>2025-11-12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021E6-CF8C-43C2-950D-3FF73EAE08F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31157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EE985-8541-498C-A80A-D8C7BED84C3F}" type="datetimeFigureOut">
              <a:rPr lang="en-CA" smtClean="0"/>
              <a:t>2025-11-12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021E6-CF8C-43C2-950D-3FF73EAE08F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326884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EE985-8541-498C-A80A-D8C7BED84C3F}" type="datetimeFigureOut">
              <a:rPr lang="en-CA" smtClean="0"/>
              <a:t>2025-11-12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021E6-CF8C-43C2-950D-3FF73EAE08F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561093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EE985-8541-498C-A80A-D8C7BED84C3F}" type="datetimeFigureOut">
              <a:rPr lang="en-CA" smtClean="0"/>
              <a:t>2025-11-12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269021E6-CF8C-43C2-950D-3FF73EAE08F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353914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EE985-8541-498C-A80A-D8C7BED84C3F}" type="datetimeFigureOut">
              <a:rPr lang="en-CA" smtClean="0"/>
              <a:t>2025-11-12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269021E6-CF8C-43C2-950D-3FF73EAE08F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888730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EE985-8541-498C-A80A-D8C7BED84C3F}" type="datetimeFigureOut">
              <a:rPr lang="en-CA" smtClean="0"/>
              <a:t>2025-11-12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269021E6-CF8C-43C2-950D-3FF73EAE08F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936187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EE985-8541-498C-A80A-D8C7BED84C3F}" type="datetimeFigureOut">
              <a:rPr lang="en-CA" smtClean="0"/>
              <a:t>2025-11-12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021E6-CF8C-43C2-950D-3FF73EAE08F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412254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EE985-8541-498C-A80A-D8C7BED84C3F}" type="datetimeFigureOut">
              <a:rPr lang="en-CA" smtClean="0"/>
              <a:t>2025-11-12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021E6-CF8C-43C2-950D-3FF73EAE08F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417786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EE985-8541-498C-A80A-D8C7BED84C3F}" type="datetimeFigureOut">
              <a:rPr lang="en-CA" smtClean="0"/>
              <a:t>2025-11-12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021E6-CF8C-43C2-950D-3FF73EAE08F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856416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EE985-8541-498C-A80A-D8C7BED84C3F}" type="datetimeFigureOut">
              <a:rPr lang="en-CA" smtClean="0"/>
              <a:t>2025-11-12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269021E6-CF8C-43C2-950D-3FF73EAE08F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588037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0EE985-8541-498C-A80A-D8C7BED84C3F}" type="datetimeFigureOut">
              <a:rPr lang="en-CA" smtClean="0"/>
              <a:t>2025-11-12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269021E6-CF8C-43C2-950D-3FF73EAE08F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182280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aggle.com/datasets/datascientistanna/customers-dataset" TargetMode="Externa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F7EE2-D3E9-436A-0276-22163D84D3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24351" y="2266040"/>
            <a:ext cx="9566318" cy="1755648"/>
          </a:xfrm>
        </p:spPr>
        <p:txBody>
          <a:bodyPr>
            <a:noAutofit/>
          </a:bodyPr>
          <a:lstStyle/>
          <a:p>
            <a:pPr algn="ctr"/>
            <a:r>
              <a:rPr lang="en-CA" sz="5600" dirty="0"/>
              <a:t>Customer Segmentation Using Clustering</a:t>
            </a:r>
          </a:p>
        </p:txBody>
      </p:sp>
    </p:spTree>
    <p:extLst>
      <p:ext uri="{BB962C8B-B14F-4D97-AF65-F5344CB8AC3E}">
        <p14:creationId xmlns:p14="http://schemas.microsoft.com/office/powerpoint/2010/main" val="29201107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B3BFF3-EC16-9A78-6DA6-EB7DFD35F2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E63F37-51E5-DC28-AB45-EB9F332266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1288" y="338159"/>
            <a:ext cx="6821423" cy="731858"/>
          </a:xfrm>
        </p:spPr>
        <p:txBody>
          <a:bodyPr>
            <a:normAutofit fontScale="90000"/>
          </a:bodyPr>
          <a:lstStyle/>
          <a:p>
            <a:r>
              <a:rPr lang="en-CA" dirty="0"/>
              <a:t>Business Value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1B614F-4603-635F-35BB-F09AE367AE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1289" y="1344168"/>
            <a:ext cx="5868776" cy="4948477"/>
          </a:xfrm>
        </p:spPr>
        <p:txBody>
          <a:bodyPr>
            <a:noAutofit/>
          </a:bodyPr>
          <a:lstStyle/>
          <a:p>
            <a:endParaRPr lang="en-US" sz="2000" dirty="0"/>
          </a:p>
          <a:p>
            <a:r>
              <a:rPr lang="en-US" sz="2000" dirty="0"/>
              <a:t>Implementing customer segmentation provides multiple strategic benefits: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/>
              <a:t>Targeted Marketing: Tailored marketing campaigns to specific customer preferences.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/>
              <a:t>Improved Customer Retention: Personalizing experiences and offers fosters stronger customer relationships and long-term loyalty.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/>
              <a:t> Efficient Resource Allocation: Focused marketing and operational resources on high-value segments helps in improving ROI and operational efficiency.</a:t>
            </a:r>
            <a:endParaRPr lang="en-CA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08029F-0A20-1682-19CD-552D603BE2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7909" y="1344168"/>
            <a:ext cx="4725531" cy="3150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711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225406-61A9-7741-92F5-B64F09A724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78565-4DF6-1F29-556C-76E2E5D5CB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1288" y="338159"/>
            <a:ext cx="6821423" cy="731858"/>
          </a:xfrm>
        </p:spPr>
        <p:txBody>
          <a:bodyPr>
            <a:normAutofit fontScale="90000"/>
          </a:bodyPr>
          <a:lstStyle/>
          <a:p>
            <a:r>
              <a:rPr lang="en-CA" dirty="0"/>
              <a:t>Expected Outcome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CBE773-05ED-63D6-6BE5-4AF039BC65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68747" y="1458194"/>
            <a:ext cx="6201990" cy="1735786"/>
          </a:xfrm>
        </p:spPr>
        <p:txBody>
          <a:bodyPr>
            <a:noAutofit/>
          </a:bodyPr>
          <a:lstStyle/>
          <a:p>
            <a:r>
              <a:rPr lang="en-US" sz="2000" dirty="0"/>
              <a:t>Identification of high-value customer segments that contribute significantly to revenue based on demographic and behavioral characteristics (e.g., income, spending habits, age groups).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55D2E3-007D-8993-EFF2-DE3E7941589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048" t="71970" r="75520" b="4932"/>
          <a:stretch>
            <a:fillRect/>
          </a:stretch>
        </p:blipFill>
        <p:spPr>
          <a:xfrm>
            <a:off x="1552052" y="4869130"/>
            <a:ext cx="1223624" cy="130552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EC1FE51-5F4A-29CD-381C-DCED43B5585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479" t="47778" r="75089" b="29247"/>
          <a:stretch>
            <a:fillRect/>
          </a:stretch>
        </p:blipFill>
        <p:spPr>
          <a:xfrm>
            <a:off x="9822426" y="3269593"/>
            <a:ext cx="1257448" cy="13344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B43505F-E04B-EB2C-7FEC-0F14224960E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474" t="24050" r="75133" b="52975"/>
          <a:stretch>
            <a:fillRect/>
          </a:stretch>
        </p:blipFill>
        <p:spPr>
          <a:xfrm>
            <a:off x="1445342" y="1489390"/>
            <a:ext cx="1330334" cy="132376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D346229-A14C-DC3D-A680-47244E0196BB}"/>
              </a:ext>
            </a:extLst>
          </p:cNvPr>
          <p:cNvSpPr txBox="1"/>
          <p:nvPr/>
        </p:nvSpPr>
        <p:spPr>
          <a:xfrm>
            <a:off x="5048324" y="3429000"/>
            <a:ext cx="458183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Recognition of potential customer segments for targeted marketing campaigns.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C36CD9F-3B95-9E6E-2325-14AC92F3B4C0}"/>
              </a:ext>
            </a:extLst>
          </p:cNvPr>
          <p:cNvSpPr txBox="1"/>
          <p:nvPr/>
        </p:nvSpPr>
        <p:spPr>
          <a:xfrm>
            <a:off x="3174737" y="5014063"/>
            <a:ext cx="6096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Understanding of customer preferences and behaviors to improve product offerings, thereby  improving customer engagement.</a:t>
            </a:r>
            <a:endParaRPr lang="en-CA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07277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592670-F784-EAB3-368E-06F163A727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E26755-DA07-C65F-5F40-23FE7941A4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1288" y="338159"/>
            <a:ext cx="6821423" cy="731858"/>
          </a:xfrm>
        </p:spPr>
        <p:txBody>
          <a:bodyPr>
            <a:normAutofit fontScale="90000"/>
          </a:bodyPr>
          <a:lstStyle/>
          <a:p>
            <a:r>
              <a:rPr lang="en-CA" dirty="0"/>
              <a:t>Key takeaways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1557B592-E4CE-E351-64BA-E91B81FA9D0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641180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9CBB0D-8118-4461-7398-ECA69430F5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2E3573-4D2C-EEB8-2729-317573B15D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1288" y="338159"/>
            <a:ext cx="6821423" cy="731858"/>
          </a:xfrm>
        </p:spPr>
        <p:txBody>
          <a:bodyPr>
            <a:normAutofit fontScale="90000"/>
          </a:bodyPr>
          <a:lstStyle/>
          <a:p>
            <a:r>
              <a:rPr lang="en-CA" dirty="0"/>
              <a:t>Impacts</a:t>
            </a:r>
          </a:p>
        </p:txBody>
      </p:sp>
    </p:spTree>
    <p:extLst>
      <p:ext uri="{BB962C8B-B14F-4D97-AF65-F5344CB8AC3E}">
        <p14:creationId xmlns:p14="http://schemas.microsoft.com/office/powerpoint/2010/main" val="28187465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BD713A-6A1E-87BD-3AB1-712C63300E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69DFD-5F3D-6D20-B8EA-06DDF5F9BB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1288" y="338159"/>
            <a:ext cx="6821423" cy="731858"/>
          </a:xfrm>
        </p:spPr>
        <p:txBody>
          <a:bodyPr>
            <a:normAutofit fontScale="90000"/>
          </a:bodyPr>
          <a:lstStyle/>
          <a:p>
            <a:r>
              <a:rPr lang="en-CA" dirty="0"/>
              <a:t>Future Enhancements</a:t>
            </a:r>
          </a:p>
        </p:txBody>
      </p:sp>
    </p:spTree>
    <p:extLst>
      <p:ext uri="{BB962C8B-B14F-4D97-AF65-F5344CB8AC3E}">
        <p14:creationId xmlns:p14="http://schemas.microsoft.com/office/powerpoint/2010/main" val="16246885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0D42DA-C74E-4325-354E-DA21B6214B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27D4FC-0C76-3F9F-E395-905F434E3D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12841" y="2121409"/>
            <a:ext cx="9566318" cy="1755648"/>
          </a:xfrm>
        </p:spPr>
        <p:txBody>
          <a:bodyPr>
            <a:normAutofit/>
          </a:bodyPr>
          <a:lstStyle/>
          <a:p>
            <a:pPr algn="ctr"/>
            <a:r>
              <a:rPr lang="en-CA" sz="600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6458808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AF62E6-6488-AD46-6D18-C9DE61DDFC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E699B0-0553-FDE1-2A15-0FB3726E37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88206" y="2209900"/>
            <a:ext cx="9566318" cy="1755648"/>
          </a:xfrm>
        </p:spPr>
        <p:txBody>
          <a:bodyPr>
            <a:normAutofit/>
          </a:bodyPr>
          <a:lstStyle/>
          <a:p>
            <a:pPr algn="ctr"/>
            <a:r>
              <a:rPr lang="en-US" sz="2800" dirty="0"/>
              <a:t>Identifying distinct customer groups based on Spending Score and Demographic Features.</a:t>
            </a:r>
            <a:br>
              <a:rPr lang="en-US" sz="2800" dirty="0"/>
            </a:br>
            <a:endParaRPr lang="en-CA" sz="25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676906-CE57-152E-0A94-62ECF3CB9704}"/>
              </a:ext>
            </a:extLst>
          </p:cNvPr>
          <p:cNvSpPr txBox="1"/>
          <p:nvPr/>
        </p:nvSpPr>
        <p:spPr>
          <a:xfrm>
            <a:off x="8573729" y="4526280"/>
            <a:ext cx="316488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By DSI team 2</a:t>
            </a:r>
          </a:p>
          <a:p>
            <a:r>
              <a:rPr lang="en-US" dirty="0"/>
              <a:t>Miguel</a:t>
            </a:r>
          </a:p>
          <a:p>
            <a:r>
              <a:rPr lang="en-US" dirty="0"/>
              <a:t>Sanyam</a:t>
            </a:r>
          </a:p>
          <a:p>
            <a:r>
              <a:rPr lang="en-US" dirty="0"/>
              <a:t>Preethi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E5576D-1CE2-7B23-04F4-61B477DD013E}"/>
              </a:ext>
            </a:extLst>
          </p:cNvPr>
          <p:cNvSpPr txBox="1"/>
          <p:nvPr/>
        </p:nvSpPr>
        <p:spPr>
          <a:xfrm>
            <a:off x="10028903" y="4803279"/>
            <a:ext cx="129558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Harris</a:t>
            </a:r>
          </a:p>
          <a:p>
            <a:r>
              <a:rPr lang="en-US" dirty="0"/>
              <a:t>Olena</a:t>
            </a:r>
          </a:p>
          <a:p>
            <a:r>
              <a:rPr lang="en-US" dirty="0"/>
              <a:t>Emilia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3641059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4E81FB-C2CE-B262-0FFB-E81DB90E2F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0739EB-3960-D3F6-D74A-9C73D25401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1288" y="338159"/>
            <a:ext cx="6821423" cy="731858"/>
          </a:xfrm>
        </p:spPr>
        <p:txBody>
          <a:bodyPr>
            <a:normAutofit fontScale="90000"/>
          </a:bodyPr>
          <a:lstStyle/>
          <a:p>
            <a:r>
              <a:rPr lang="en-CA" dirty="0"/>
              <a:t>Problem Statement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2C184E-BFBD-DF54-1C42-35B072CCE7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1288" y="1344168"/>
            <a:ext cx="9665207" cy="4809745"/>
          </a:xfrm>
        </p:spPr>
        <p:txBody>
          <a:bodyPr>
            <a:normAutofit/>
          </a:bodyPr>
          <a:lstStyle/>
          <a:p>
            <a:endParaRPr lang="en-US" sz="2000" dirty="0"/>
          </a:p>
          <a:p>
            <a:r>
              <a:rPr lang="en-US" sz="2000" dirty="0"/>
              <a:t>Can we cluster customers into distinct segments based on their Spending Score and demographic features (Age, Gender, Profession)?</a:t>
            </a:r>
            <a:endParaRPr lang="en-CA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FB8E9C-E7B9-9733-DE19-C41B9FC37F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2665" y="2757590"/>
            <a:ext cx="8705565" cy="2756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6285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C397A3-A601-6870-8EC9-B3159DBAB6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B5841A-4781-79B1-53F8-959365C2AB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1288" y="338159"/>
            <a:ext cx="6821423" cy="731858"/>
          </a:xfrm>
        </p:spPr>
        <p:txBody>
          <a:bodyPr>
            <a:normAutofit fontScale="90000"/>
          </a:bodyPr>
          <a:lstStyle/>
          <a:p>
            <a:r>
              <a:rPr lang="en-CA" dirty="0"/>
              <a:t>Business Context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DD68F7-26D7-1A23-3A1F-F811F2F261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38269" y="1245846"/>
            <a:ext cx="5613138" cy="5175673"/>
          </a:xfrm>
        </p:spPr>
        <p:txBody>
          <a:bodyPr>
            <a:normAutofit/>
          </a:bodyPr>
          <a:lstStyle/>
          <a:p>
            <a:endParaRPr lang="en-US" sz="2000" dirty="0"/>
          </a:p>
          <a:p>
            <a:r>
              <a:rPr lang="en-US" sz="2000" dirty="0"/>
              <a:t>Retail companies collect large amounts of customer data but struggle to understand diverse customer behaviors. Treating all customers the same, leads to ineffective marketing strategies. </a:t>
            </a:r>
          </a:p>
          <a:p>
            <a:endParaRPr lang="en-US" sz="2000" dirty="0"/>
          </a:p>
          <a:p>
            <a:r>
              <a:rPr lang="en-US" sz="2000" dirty="0"/>
              <a:t>Customer segmentation helps in identifying group of customers with similar characteristics for tailored offers and marketing campaigns, which in turn leads to higher ROI, customer loyalty, and profitability.</a:t>
            </a:r>
            <a:endParaRPr lang="en-CA" sz="2000" dirty="0"/>
          </a:p>
          <a:p>
            <a:endParaRPr lang="en-CA" sz="2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284B976-63C1-EC76-E632-0011AE315C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8347" y="1436338"/>
            <a:ext cx="4498596" cy="2999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5340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AF13F5-4076-691A-2E8F-EC1E4C91A3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BDC09-509A-5260-390B-F45E744CCC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1288" y="338159"/>
            <a:ext cx="6821423" cy="731858"/>
          </a:xfrm>
        </p:spPr>
        <p:txBody>
          <a:bodyPr>
            <a:normAutofit fontScale="90000"/>
          </a:bodyPr>
          <a:lstStyle/>
          <a:p>
            <a:r>
              <a:rPr lang="en-CA" dirty="0"/>
              <a:t>Project Objective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FA890A-EC59-FFF4-7CB3-BCB0EAF4AE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8166" y="1295007"/>
            <a:ext cx="5013370" cy="4809745"/>
          </a:xfrm>
        </p:spPr>
        <p:txBody>
          <a:bodyPr/>
          <a:lstStyle/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Group customers using data analysis techniques based on demographics and spending.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Understand the characteristics of each segment/cluster (age range, profession, spending pattern, etc.).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Identify customer types: high-value, budget-conscious, and mid-range.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Use insights to help the business in decision-making and design personalized marketing campaigns for each segments.</a:t>
            </a:r>
            <a:endParaRPr lang="en-CA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9D42DC-6D37-AE45-3F5E-D4493EDCE5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4334" y="1168340"/>
            <a:ext cx="6347666" cy="4159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7503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0439B2-401F-DDE4-7B20-9957398D13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37C97-C1A4-C43E-DD33-F33F096982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1288" y="338159"/>
            <a:ext cx="6821423" cy="731858"/>
          </a:xfrm>
        </p:spPr>
        <p:txBody>
          <a:bodyPr>
            <a:normAutofit fontScale="90000"/>
          </a:bodyPr>
          <a:lstStyle/>
          <a:p>
            <a:r>
              <a:rPr lang="en-CA" dirty="0"/>
              <a:t>Technical Stack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497FC7-215A-8949-1778-502A4672E4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72184" y="1325880"/>
            <a:ext cx="9665207" cy="4809745"/>
          </a:xfrm>
        </p:spPr>
        <p:txBody>
          <a:bodyPr>
            <a:normAutofit/>
          </a:bodyPr>
          <a:lstStyle/>
          <a:p>
            <a:endParaRPr lang="en-US" sz="2000" dirty="0"/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Python, version 3.9+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 err="1"/>
              <a:t>Jupyter</a:t>
            </a:r>
            <a:r>
              <a:rPr lang="en-US" sz="2000" dirty="0"/>
              <a:t> Notebook</a:t>
            </a:r>
          </a:p>
          <a:p>
            <a:endParaRPr lang="en-US" sz="2000" dirty="0"/>
          </a:p>
          <a:p>
            <a:r>
              <a:rPr lang="en-US" sz="2000" dirty="0"/>
              <a:t>Libraries used in Python:</a:t>
            </a:r>
          </a:p>
          <a:p>
            <a:pPr marL="342900" indent="-342900">
              <a:buFont typeface="+mj-lt"/>
              <a:buAutoNum type="arabicPeriod"/>
            </a:pPr>
            <a:r>
              <a:rPr lang="en-CA" dirty="0" err="1"/>
              <a:t>Numpy</a:t>
            </a:r>
            <a:r>
              <a:rPr lang="en-CA" dirty="0"/>
              <a:t>: matrix operations </a:t>
            </a:r>
          </a:p>
          <a:p>
            <a:pPr marL="342900" indent="-342900">
              <a:buFont typeface="+mj-lt"/>
              <a:buAutoNum type="arabicPeriod"/>
            </a:pPr>
            <a:r>
              <a:rPr lang="en-CA" dirty="0"/>
              <a:t>2. Pandas: data analysis </a:t>
            </a:r>
          </a:p>
          <a:p>
            <a:pPr marL="342900" indent="-342900">
              <a:buFont typeface="+mj-lt"/>
              <a:buAutoNum type="arabicPeriod"/>
            </a:pPr>
            <a:r>
              <a:rPr lang="en-CA" dirty="0"/>
              <a:t>3. Matplotlib: creating graphs and plots </a:t>
            </a:r>
          </a:p>
          <a:p>
            <a:pPr marL="342900" indent="-342900">
              <a:buFont typeface="+mj-lt"/>
              <a:buAutoNum type="arabicPeriod"/>
            </a:pPr>
            <a:r>
              <a:rPr lang="en-CA" dirty="0"/>
              <a:t>4. Seaborn: enhancing matplotlib plots </a:t>
            </a:r>
          </a:p>
          <a:p>
            <a:pPr marL="342900" indent="-342900">
              <a:buFont typeface="+mj-lt"/>
              <a:buAutoNum type="arabicPeriod"/>
            </a:pPr>
            <a:r>
              <a:rPr lang="en-CA" dirty="0"/>
              <a:t>5. </a:t>
            </a:r>
            <a:r>
              <a:rPr lang="en-CA" dirty="0" err="1"/>
              <a:t>SKLearn</a:t>
            </a:r>
            <a:r>
              <a:rPr lang="en-CA" dirty="0"/>
              <a:t>: regression analysis</a:t>
            </a:r>
            <a:endParaRPr lang="en-US" sz="2000" dirty="0"/>
          </a:p>
          <a:p>
            <a:endParaRPr lang="en-CA" sz="2000" dirty="0"/>
          </a:p>
        </p:txBody>
      </p:sp>
    </p:spTree>
    <p:extLst>
      <p:ext uri="{BB962C8B-B14F-4D97-AF65-F5344CB8AC3E}">
        <p14:creationId xmlns:p14="http://schemas.microsoft.com/office/powerpoint/2010/main" val="29702487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4378FE-02CE-21DF-6678-2B8D3B7B1F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991CE5-D71F-E2BC-61CE-B0187759EB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1288" y="338159"/>
            <a:ext cx="6821423" cy="731858"/>
          </a:xfrm>
        </p:spPr>
        <p:txBody>
          <a:bodyPr>
            <a:normAutofit fontScale="90000"/>
          </a:bodyPr>
          <a:lstStyle/>
          <a:p>
            <a:r>
              <a:rPr lang="en-CA" dirty="0"/>
              <a:t>Dataset Overview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020E627-42A9-11BB-1578-0438B16A20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72184" y="1325880"/>
            <a:ext cx="9665207" cy="4809745"/>
          </a:xfrm>
        </p:spPr>
        <p:txBody>
          <a:bodyPr>
            <a:normAutofit/>
          </a:bodyPr>
          <a:lstStyle/>
          <a:p>
            <a:endParaRPr lang="en-US" sz="2000" dirty="0"/>
          </a:p>
          <a:p>
            <a:r>
              <a:rPr lang="en-US" sz="2000" dirty="0"/>
              <a:t>Source: Kaggle — </a:t>
            </a:r>
            <a:r>
              <a:rPr lang="en-US" sz="2000" dirty="0">
                <a:hlinkClick r:id="rId2"/>
              </a:rPr>
              <a:t>Shop Customer Dataset</a:t>
            </a:r>
            <a:endParaRPr lang="en-US" sz="2000" dirty="0"/>
          </a:p>
          <a:p>
            <a:r>
              <a:rPr lang="en-US" sz="2000" dirty="0"/>
              <a:t>Size: ~2000 customers</a:t>
            </a:r>
          </a:p>
          <a:p>
            <a:r>
              <a:rPr lang="en-US" sz="2000" dirty="0"/>
              <a:t>Columns/ Features considered from the dataset for the data analysis: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/>
              <a:t>Age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/>
              <a:t>Gender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/>
              <a:t>Profession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/>
              <a:t>Annual Income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/>
              <a:t>Spending Score (1–100)</a:t>
            </a:r>
            <a:endParaRPr lang="en-CA" sz="2000" dirty="0"/>
          </a:p>
        </p:txBody>
      </p:sp>
    </p:spTree>
    <p:extLst>
      <p:ext uri="{BB962C8B-B14F-4D97-AF65-F5344CB8AC3E}">
        <p14:creationId xmlns:p14="http://schemas.microsoft.com/office/powerpoint/2010/main" val="5088712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26DD86-72B7-E55A-69D9-FA2B9E0A62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D3986A-0C02-4354-BBF7-C88C4E281A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1288" y="338159"/>
            <a:ext cx="6821423" cy="731858"/>
          </a:xfrm>
        </p:spPr>
        <p:txBody>
          <a:bodyPr>
            <a:normAutofit fontScale="90000"/>
          </a:bodyPr>
          <a:lstStyle/>
          <a:p>
            <a:r>
              <a:rPr lang="en-CA" dirty="0"/>
              <a:t>What is Clustering?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0210AA8-D055-8D92-2BF8-6CDD9A360A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1288" y="1227558"/>
            <a:ext cx="6275635" cy="5193961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Clustering is a data analysis technique that groups similar data points together.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It helps find patterns or natural groupings within large datasets.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Each group (called a cluster) contains data points that are more similar to each other than to those in other groups.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It’s an unsupervised learning method, meaning it doesn’t rely on predefined labels or outcomes.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In customer segmentation, clustering helps identify different types of customers based on behaviors and characteristics.</a:t>
            </a:r>
            <a:endParaRPr lang="en-CA" sz="2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1F94D1-B468-CA26-1E8A-B48CEEDBFF5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618" t="3921" r="2103" b="2871"/>
          <a:stretch>
            <a:fillRect/>
          </a:stretch>
        </p:blipFill>
        <p:spPr>
          <a:xfrm>
            <a:off x="7580671" y="1325879"/>
            <a:ext cx="4611329" cy="300738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16FC8C1-6F20-FD97-7D1B-CB3B51F631E7}"/>
              </a:ext>
            </a:extLst>
          </p:cNvPr>
          <p:cNvSpPr txBox="1"/>
          <p:nvPr/>
        </p:nvSpPr>
        <p:spPr>
          <a:xfrm>
            <a:off x="7580671" y="4342909"/>
            <a:ext cx="46113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00" dirty="0"/>
              <a:t>A Student bookshelf clustered based on the category of each product.</a:t>
            </a:r>
          </a:p>
        </p:txBody>
      </p:sp>
    </p:spTree>
    <p:extLst>
      <p:ext uri="{BB962C8B-B14F-4D97-AF65-F5344CB8AC3E}">
        <p14:creationId xmlns:p14="http://schemas.microsoft.com/office/powerpoint/2010/main" val="10044804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99BAB7-277B-4CCA-4BC0-150E64FCE8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8C494-5CF0-9E11-C5B6-01C466236A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1288" y="338159"/>
            <a:ext cx="6821423" cy="731858"/>
          </a:xfrm>
        </p:spPr>
        <p:txBody>
          <a:bodyPr>
            <a:normAutofit fontScale="90000"/>
          </a:bodyPr>
          <a:lstStyle/>
          <a:p>
            <a:r>
              <a:rPr lang="en-CA" dirty="0"/>
              <a:t>Why Clustering?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619C648-23D4-167C-573B-58EB2F2E4C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7761" y="1537188"/>
            <a:ext cx="5695532" cy="3665410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Helps businesses understand hidden patterns in customer 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Enables personalized marketing strategies for each group.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Improves decision-making by identifying key customer segments (e.g., high spenders vs. budget buyers).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CEB409-6798-0FA3-1ACF-B9AE5015A184}"/>
              </a:ext>
            </a:extLst>
          </p:cNvPr>
          <p:cNvSpPr txBox="1"/>
          <p:nvPr/>
        </p:nvSpPr>
        <p:spPr>
          <a:xfrm>
            <a:off x="2802194" y="5202598"/>
            <a:ext cx="69813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We are using this Clustering Technique to group customers into one of the three clusters/ segments designed.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1C9C7B-FDAC-163B-35CC-E62C86F2700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158" t="4787" r="2632" b="4818"/>
          <a:stretch>
            <a:fillRect/>
          </a:stretch>
        </p:blipFill>
        <p:spPr>
          <a:xfrm>
            <a:off x="7167717" y="1425677"/>
            <a:ext cx="4945625" cy="316354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B7C5867-3F7E-9E47-C61E-A91D5790487E}"/>
              </a:ext>
            </a:extLst>
          </p:cNvPr>
          <p:cNvSpPr txBox="1"/>
          <p:nvPr/>
        </p:nvSpPr>
        <p:spPr>
          <a:xfrm>
            <a:off x="7354529" y="4589219"/>
            <a:ext cx="44638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000" dirty="0"/>
              <a:t>A Grocery store clustered based on the category of each product.</a:t>
            </a:r>
          </a:p>
        </p:txBody>
      </p:sp>
    </p:spTree>
    <p:extLst>
      <p:ext uri="{BB962C8B-B14F-4D97-AF65-F5344CB8AC3E}">
        <p14:creationId xmlns:p14="http://schemas.microsoft.com/office/powerpoint/2010/main" val="260770279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346</TotalTime>
  <Words>544</Words>
  <Application>Microsoft Office PowerPoint</Application>
  <PresentationFormat>Widescreen</PresentationFormat>
  <Paragraphs>73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Century Gothic</vt:lpstr>
      <vt:lpstr>Wingdings 3</vt:lpstr>
      <vt:lpstr>Wisp</vt:lpstr>
      <vt:lpstr>Customer Segmentation Using Clustering</vt:lpstr>
      <vt:lpstr>Identifying distinct customer groups based on Spending Score and Demographic Features. </vt:lpstr>
      <vt:lpstr>Problem Statement</vt:lpstr>
      <vt:lpstr>Business Context</vt:lpstr>
      <vt:lpstr>Project Objective</vt:lpstr>
      <vt:lpstr>Technical Stack</vt:lpstr>
      <vt:lpstr>Dataset Overview</vt:lpstr>
      <vt:lpstr>What is Clustering?</vt:lpstr>
      <vt:lpstr>Why Clustering?</vt:lpstr>
      <vt:lpstr>Business Value</vt:lpstr>
      <vt:lpstr>Expected Outcome</vt:lpstr>
      <vt:lpstr>Key takeaways</vt:lpstr>
      <vt:lpstr>Impacts</vt:lpstr>
      <vt:lpstr>Future Enhancements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Preethi Sivakumar</dc:creator>
  <cp:lastModifiedBy>Preethi Sivakumar</cp:lastModifiedBy>
  <cp:revision>10</cp:revision>
  <dcterms:created xsi:type="dcterms:W3CDTF">2025-11-12T00:26:06Z</dcterms:created>
  <dcterms:modified xsi:type="dcterms:W3CDTF">2025-11-13T00:17:36Z</dcterms:modified>
</cp:coreProperties>
</file>